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4" r:id="rId3"/>
    <p:sldId id="346" r:id="rId4"/>
    <p:sldId id="347" r:id="rId5"/>
    <p:sldId id="348" r:id="rId6"/>
    <p:sldId id="267" r:id="rId7"/>
    <p:sldId id="349" r:id="rId8"/>
    <p:sldId id="270" r:id="rId9"/>
    <p:sldId id="264" r:id="rId10"/>
  </p:sldIdLst>
  <p:sldSz cx="9144000" cy="6858000" type="screen4x3"/>
  <p:notesSz cx="9926638" cy="1435576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Bang-Olsen" initials="AB" lastIdx="1" clrIdx="0">
    <p:extLst>
      <p:ext uri="{19B8F6BF-5375-455C-9EA6-DF929625EA0E}">
        <p15:presenceInfo xmlns:p15="http://schemas.microsoft.com/office/powerpoint/2012/main" userId="S-1-5-21-1067907519-2155103063-1249873889-409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3F0"/>
    <a:srgbClr val="F2F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4603" autoAdjust="0"/>
  </p:normalViewPr>
  <p:slideViewPr>
    <p:cSldViewPr snapToGrid="0">
      <p:cViewPr varScale="1">
        <p:scale>
          <a:sx n="77" d="100"/>
          <a:sy n="77" d="100"/>
        </p:scale>
        <p:origin x="118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1543" cy="7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751" tIns="69376" rIns="138751" bIns="69376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da-DK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798" y="0"/>
            <a:ext cx="4301543" cy="7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751" tIns="69376" rIns="138751" bIns="69376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74775" y="1076325"/>
            <a:ext cx="7177088" cy="5383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6818988"/>
            <a:ext cx="7941310" cy="646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751" tIns="69376" rIns="138751" bIns="693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5483"/>
            <a:ext cx="4301543" cy="7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751" tIns="69376" rIns="138751" bIns="69376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endParaRPr lang="da-DK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798" y="13635483"/>
            <a:ext cx="4301543" cy="7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8751" tIns="69376" rIns="138751" bIns="69376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fld id="{18E08009-8554-4E3C-8F04-999F570C5CB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0517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Målet med oplægget</a:t>
            </a:r>
            <a:r>
              <a:rPr lang="da-DK" baseline="0" dirty="0"/>
              <a:t> er at få et fælles billede at rammer og indholdet i det pædagogiske tilsyn i Svendborg Kommune.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08009-8554-4E3C-8F04-999F570C5CBC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947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Svendborg er </a:t>
            </a:r>
            <a:r>
              <a:rPr lang="da-DK" dirty="0" err="1"/>
              <a:t>det…læse</a:t>
            </a:r>
            <a:r>
              <a:rPr lang="da-DK" dirty="0"/>
              <a:t> </a:t>
            </a:r>
            <a:r>
              <a:rPr lang="da-DK" dirty="0" err="1"/>
              <a:t>op….observationer</a:t>
            </a:r>
            <a:r>
              <a:rPr lang="da-DK" dirty="0"/>
              <a:t> – vi skal tættere på den pædagogiske hverdagspraksis – ikke bare i udvalgte steder (som Læringsledelse), men i ALLE. </a:t>
            </a:r>
          </a:p>
          <a:p>
            <a:endParaRPr lang="da-DK" dirty="0"/>
          </a:p>
          <a:p>
            <a:r>
              <a:rPr lang="da-DK" dirty="0"/>
              <a:t>Ift. den politiske</a:t>
            </a:r>
            <a:r>
              <a:rPr lang="da-DK" baseline="0" dirty="0"/>
              <a:t> beslutning i Svendborg, og de lovgivningsmæssige aktørers fokus på faglig vurdering, fagligt grundlag og uvildighed har vi valgt at KIDS, som bruges ind i det pædagogiske tilsyn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08009-8554-4E3C-8F04-999F570C5CBC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3399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I stedet for spørgeskemaer benyttes observationsredskabet KIDS. </a:t>
            </a:r>
          </a:p>
          <a:p>
            <a:endParaRPr lang="da-DK" sz="1200" b="1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a-DK" sz="1200" b="1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KIDS modellens opbygning </a:t>
            </a:r>
            <a:endParaRPr lang="da-DK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Vurderer den pædagogiske kvalitet i forhold til tre områder (den yderste ring), nemlig hvilke erfaringer, interaktioner og samspil barnet får mulighed for at indgå i gennem de fysiske omgivelser, relationer og kvalitet i lege og aktiviteter. 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KIDS er bygget op, så kvaliteten vurderes i forhold til en række udsagn, der bygger på forskning, og hvor observatøren på en skala fra 1-5 skal svare, så scoren bliver udtryk for den kvalitet, der observeres. 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KIDS peger en retning ud for høj kvalitet i den pædagogiske praksis.</a:t>
            </a:r>
          </a:p>
          <a:p>
            <a:r>
              <a:rPr lang="da-DK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Det er de tre i yderrammen, at vi bruger ind i tilsynet.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08009-8554-4E3C-8F04-999F570C5CBC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42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14B5-5108-4266-9264-C5D9B64A6AD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9221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114B5-5108-4266-9264-C5D9B64A6AD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3277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08009-8554-4E3C-8F04-999F570C5CBC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511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08009-8554-4E3C-8F04-999F570C5CBC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425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orside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6350"/>
            <a:ext cx="9148763" cy="68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363" y="2497138"/>
            <a:ext cx="7772400" cy="1325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1525" y="3886200"/>
            <a:ext cx="7734300" cy="59531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673475" y="6497638"/>
            <a:ext cx="2133600" cy="211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71525" y="6497638"/>
            <a:ext cx="2895600" cy="211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86525" y="6497638"/>
            <a:ext cx="2133600" cy="211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DE2F15-F19D-4A31-A6AF-CF361FC6247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E2033-A244-4B34-A842-7E55DD3C850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2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16713" y="1150938"/>
            <a:ext cx="1992312" cy="5353050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736600" y="1150938"/>
            <a:ext cx="5827713" cy="5353050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CC445-E738-4C76-9018-8BA57D96DFC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137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8F341-CD62-4752-9365-EF71246FEFE3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146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FF01E-D3EB-4A8D-B30D-A9328C0830E4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267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36600" y="2273300"/>
            <a:ext cx="3910013" cy="423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99013" y="2273300"/>
            <a:ext cx="3910012" cy="4230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50BD1-7DA5-4FFA-9CC1-687E83BF54C3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52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7C72D-ECDB-4D6D-9EC4-11D8BE4F75D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659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BB81D-4B24-4991-A08C-CE916C4B39C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350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3587F-D730-410D-9FEF-8FDB1619D0E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88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B7A21-138F-4E85-ACBB-033C085AC52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585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C2C24-C464-4078-814C-F78FC260068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20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1150938"/>
            <a:ext cx="79724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2273300"/>
            <a:ext cx="7972425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27463" y="6503988"/>
            <a:ext cx="21336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0888" y="6503988"/>
            <a:ext cx="30686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03988"/>
            <a:ext cx="21336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44CDC07B-1B24-46E3-9A05-C6D8629C7D6F}" type="slidenum">
              <a:rPr lang="da-DK"/>
              <a:pPr/>
              <a:t>‹nr.›</a:t>
            </a:fld>
            <a:endParaRPr lang="da-DK"/>
          </a:p>
        </p:txBody>
      </p:sp>
      <p:pic>
        <p:nvPicPr>
          <p:cNvPr id="1031" name="Picture 7" descr="Sve_logo_brev_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385763"/>
            <a:ext cx="2000250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1" y="2065771"/>
            <a:ext cx="8055734" cy="2122689"/>
          </a:xfrm>
        </p:spPr>
        <p:txBody>
          <a:bodyPr/>
          <a:lstStyle/>
          <a:p>
            <a:pPr algn="ctr"/>
            <a:r>
              <a:rPr lang="da-DK" sz="3600" b="1" dirty="0">
                <a:latin typeface="+mn-lt"/>
              </a:rPr>
              <a:t>    </a:t>
            </a:r>
            <a:r>
              <a:rPr lang="da-DK" sz="4000" b="1" dirty="0">
                <a:latin typeface="+mn-lt"/>
              </a:rPr>
              <a:t>Pædagogisk tilsyn i dagplejen</a:t>
            </a:r>
            <a:br>
              <a:rPr lang="da-DK" sz="4000" b="1" dirty="0">
                <a:latin typeface="+mn-lt"/>
              </a:rPr>
            </a:br>
            <a:endParaRPr lang="da-DK" sz="2400" i="1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6200" y="4427113"/>
            <a:ext cx="5126767" cy="595313"/>
          </a:xfrm>
        </p:spPr>
        <p:txBody>
          <a:bodyPr/>
          <a:lstStyle/>
          <a:p>
            <a:pPr algn="r"/>
            <a:r>
              <a:rPr lang="da-DK" dirty="0"/>
              <a:t> 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65150F-E5A7-4BD7-B086-D5F936D3F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5" y="646499"/>
            <a:ext cx="1401258" cy="10509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8D0802B-3BCB-4EFD-9D99-51CFBD13B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18" y="3950184"/>
            <a:ext cx="3865199" cy="12132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rgbClr val="002060"/>
                </a:solidFill>
              </a:rPr>
              <a:t>Den politiske beslutning i Svendborg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rgbClr val="002060"/>
                </a:solidFill>
              </a:rPr>
              <a:t>På Børne- og Ungeudvalgsmødet i oktober 2020 blev det besluttet, at </a:t>
            </a:r>
            <a:r>
              <a:rPr lang="da-DK" b="1" dirty="0">
                <a:solidFill>
                  <a:srgbClr val="002060"/>
                </a:solidFill>
              </a:rPr>
              <a:t>observationer </a:t>
            </a:r>
            <a:r>
              <a:rPr lang="da-DK" dirty="0">
                <a:solidFill>
                  <a:srgbClr val="002060"/>
                </a:solidFill>
              </a:rPr>
              <a:t>skal være en central del af tilsynet</a:t>
            </a:r>
          </a:p>
          <a:p>
            <a:pPr marL="0" indent="0">
              <a:buNone/>
            </a:pPr>
            <a:endParaRPr lang="da-DK" dirty="0">
              <a:solidFill>
                <a:srgbClr val="002060"/>
              </a:solidFill>
            </a:endParaRPr>
          </a:p>
          <a:p>
            <a:r>
              <a:rPr lang="da-DK" dirty="0">
                <a:solidFill>
                  <a:srgbClr val="002060"/>
                </a:solidFill>
              </a:rPr>
              <a:t>Pædagogisk tilsyn i alle børnehuse og dagplejegrupper </a:t>
            </a:r>
            <a:r>
              <a:rPr lang="da-DK" b="1" dirty="0">
                <a:solidFill>
                  <a:srgbClr val="002060"/>
                </a:solidFill>
              </a:rPr>
              <a:t>hvert andet år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230967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8960" r="9747" b="1"/>
          <a:stretch/>
        </p:blipFill>
        <p:spPr bwMode="auto">
          <a:xfrm>
            <a:off x="886570" y="2450334"/>
            <a:ext cx="2955798" cy="3072384"/>
          </a:xfrm>
          <a:prstGeom prst="rect">
            <a:avLst/>
          </a:prstGeom>
          <a:noFill/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5687145E-318C-4D28-A9A6-2ECC8D15300D}" type="slidenum">
              <a:rPr lang="da-DK" smtClean="0"/>
              <a:pPr>
                <a:spcAft>
                  <a:spcPts val="450"/>
                </a:spcAft>
              </a:pPr>
              <a:t>3</a:t>
            </a:fld>
            <a:endParaRPr lang="da-DK"/>
          </a:p>
        </p:txBody>
      </p:sp>
      <p:sp>
        <p:nvSpPr>
          <p:cNvPr id="6" name="Rektangel 5"/>
          <p:cNvSpPr/>
          <p:nvPr/>
        </p:nvSpPr>
        <p:spPr>
          <a:xfrm rot="21197585">
            <a:off x="3281884" y="1725557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450"/>
              </a:spcAft>
            </a:pPr>
            <a:r>
              <a:rPr lang="da-DK" b="1" dirty="0"/>
              <a:t>KIDS scorer handlinger ikke hensigter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6E59378-87EF-4EC4-BE5F-603E08FEF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125" y="2393614"/>
            <a:ext cx="4411326" cy="4027063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DD50DFD-2C66-4972-9641-D7CFC81FDFE1}"/>
              </a:ext>
            </a:extLst>
          </p:cNvPr>
          <p:cNvSpPr txBox="1">
            <a:spLocks/>
          </p:cNvSpPr>
          <p:nvPr/>
        </p:nvSpPr>
        <p:spPr bwMode="auto">
          <a:xfrm>
            <a:off x="321026" y="994069"/>
            <a:ext cx="7972425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a-DK" b="1" kern="0" dirty="0">
                <a:solidFill>
                  <a:srgbClr val="002060"/>
                </a:solidFill>
              </a:rPr>
              <a:t>Rammer og indhold i det pædagogiske tilsyn i Svendbor</a:t>
            </a:r>
            <a:r>
              <a:rPr lang="da-DK" b="1" kern="0" dirty="0"/>
              <a:t>g </a:t>
            </a:r>
          </a:p>
        </p:txBody>
      </p:sp>
    </p:spTree>
    <p:extLst>
      <p:ext uri="{BB962C8B-B14F-4D97-AF65-F5344CB8AC3E}">
        <p14:creationId xmlns:p14="http://schemas.microsoft.com/office/powerpoint/2010/main" val="167893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202" y="1337310"/>
            <a:ext cx="4959031" cy="1110996"/>
          </a:xfrm>
        </p:spPr>
        <p:txBody>
          <a:bodyPr anchor="b">
            <a:normAutofit fontScale="90000"/>
          </a:bodyPr>
          <a:lstStyle/>
          <a:p>
            <a:r>
              <a:rPr lang="da-DK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Fysiske omgivelser inde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3202" y="2852928"/>
            <a:ext cx="3614166" cy="2660904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</a:pPr>
            <a:r>
              <a:rPr lang="da-DK" sz="1500" dirty="0">
                <a:solidFill>
                  <a:srgbClr val="002060"/>
                </a:solidFill>
              </a:rPr>
              <a:t>Rum i rummet</a:t>
            </a:r>
          </a:p>
          <a:p>
            <a:pPr>
              <a:lnSpc>
                <a:spcPct val="70000"/>
              </a:lnSpc>
            </a:pPr>
            <a:r>
              <a:rPr lang="da-DK" sz="1500" dirty="0">
                <a:solidFill>
                  <a:srgbClr val="002060"/>
                </a:solidFill>
              </a:rPr>
              <a:t>Tematiserede legeområder</a:t>
            </a:r>
          </a:p>
          <a:p>
            <a:pPr>
              <a:lnSpc>
                <a:spcPct val="70000"/>
              </a:lnSpc>
            </a:pPr>
            <a:r>
              <a:rPr lang="da-DK" sz="1500" dirty="0">
                <a:solidFill>
                  <a:srgbClr val="002060"/>
                </a:solidFill>
              </a:rPr>
              <a:t>Legetøj og materialer</a:t>
            </a:r>
          </a:p>
          <a:p>
            <a:pPr>
              <a:lnSpc>
                <a:spcPct val="70000"/>
              </a:lnSpc>
            </a:pPr>
            <a:r>
              <a:rPr lang="da-DK" sz="1500" dirty="0">
                <a:solidFill>
                  <a:srgbClr val="002060"/>
                </a:solidFill>
              </a:rPr>
              <a:t>Tilgængelighed for børnene</a:t>
            </a:r>
          </a:p>
          <a:p>
            <a:pPr>
              <a:lnSpc>
                <a:spcPct val="70000"/>
              </a:lnSpc>
            </a:pPr>
            <a:r>
              <a:rPr lang="da-DK" sz="1500" dirty="0">
                <a:solidFill>
                  <a:srgbClr val="002060"/>
                </a:solidFill>
              </a:rPr>
              <a:t>Rum og æstetik</a:t>
            </a:r>
          </a:p>
          <a:p>
            <a:pPr>
              <a:lnSpc>
                <a:spcPct val="70000"/>
              </a:lnSpc>
            </a:pPr>
            <a:r>
              <a:rPr lang="da-DK" sz="1500" dirty="0">
                <a:solidFill>
                  <a:srgbClr val="002060"/>
                </a:solidFill>
              </a:rPr>
              <a:t>Værksteder</a:t>
            </a:r>
          </a:p>
          <a:p>
            <a:pPr>
              <a:lnSpc>
                <a:spcPct val="70000"/>
              </a:lnSpc>
            </a:pPr>
            <a:r>
              <a:rPr lang="da-DK" sz="1500" dirty="0">
                <a:solidFill>
                  <a:srgbClr val="002060"/>
                </a:solidFill>
              </a:rPr>
              <a:t>Antal børn i rummet</a:t>
            </a:r>
          </a:p>
          <a:p>
            <a:pPr marL="0" indent="0">
              <a:buNone/>
            </a:pPr>
            <a:endParaRPr lang="da-DK" sz="165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41003" y="2080405"/>
            <a:ext cx="3643084" cy="3078405"/>
          </a:xfrm>
          <a:prstGeom prst="rect">
            <a:avLst/>
          </a:prstGeom>
          <a:noFill/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5687145E-318C-4D28-A9A6-2ECC8D15300D}" type="slidenum">
              <a:rPr lang="da-DK" smtClean="0"/>
              <a:pPr>
                <a:spcAft>
                  <a:spcPts val="450"/>
                </a:spcAft>
              </a:pPr>
              <a:t>4</a:t>
            </a:fld>
            <a:endParaRPr lang="da-DK"/>
          </a:p>
        </p:txBody>
      </p:sp>
      <p:sp>
        <p:nvSpPr>
          <p:cNvPr id="6" name="Nedadgående pil 5"/>
          <p:cNvSpPr/>
          <p:nvPr/>
        </p:nvSpPr>
        <p:spPr>
          <a:xfrm rot="10800000">
            <a:off x="6773651" y="5265602"/>
            <a:ext cx="288894" cy="496460"/>
          </a:xfrm>
          <a:prstGeom prst="downArrow">
            <a:avLst/>
          </a:prstGeom>
          <a:solidFill>
            <a:srgbClr val="92D050"/>
          </a:solidFill>
          <a:ln w="127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lnSpc>
                <a:spcPct val="97000"/>
              </a:lnSpc>
              <a:defRPr/>
            </a:pPr>
            <a:endParaRPr lang="da-DK" sz="1013" dirty="0" err="1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3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202" y="1337310"/>
            <a:ext cx="3614166" cy="1110996"/>
          </a:xfrm>
        </p:spPr>
        <p:txBody>
          <a:bodyPr anchor="b">
            <a:normAutofit fontScale="90000"/>
          </a:bodyPr>
          <a:lstStyle/>
          <a:p>
            <a:r>
              <a:rPr lang="da-DK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Fysiske omgivelser - ude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3201" y="2852928"/>
            <a:ext cx="4297581" cy="3249698"/>
          </a:xfrm>
        </p:spPr>
        <p:txBody>
          <a:bodyPr anchor="t">
            <a:normAutofit/>
          </a:bodyPr>
          <a:lstStyle/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Afgrænsede </a:t>
            </a:r>
            <a:r>
              <a:rPr lang="da-DK" dirty="0" err="1">
                <a:solidFill>
                  <a:srgbClr val="002060"/>
                </a:solidFill>
              </a:rPr>
              <a:t>legesteder</a:t>
            </a:r>
            <a:endParaRPr lang="da-DK" dirty="0">
              <a:solidFill>
                <a:srgbClr val="002060"/>
              </a:solidFill>
            </a:endParaRP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Høj fysiske aktivitet/stille aktiviteter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Grov og finmotoriske aktiviteter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Forstyrrelser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Tematiserede legeområder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Legetøj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Tilgængelighed for børnene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Vuggestue/børnehave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4286" y="1699190"/>
            <a:ext cx="4094226" cy="3459620"/>
          </a:xfrm>
          <a:prstGeom prst="rect">
            <a:avLst/>
          </a:prstGeom>
          <a:noFill/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5687145E-318C-4D28-A9A6-2ECC8D15300D}" type="slidenum">
              <a:rPr lang="da-DK" smtClean="0"/>
              <a:pPr>
                <a:spcAft>
                  <a:spcPts val="450"/>
                </a:spcAft>
              </a:pPr>
              <a:t>5</a:t>
            </a:fld>
            <a:endParaRPr lang="da-DK"/>
          </a:p>
        </p:txBody>
      </p:sp>
      <p:sp>
        <p:nvSpPr>
          <p:cNvPr id="6" name="Nedadgående pil 5"/>
          <p:cNvSpPr/>
          <p:nvPr/>
        </p:nvSpPr>
        <p:spPr>
          <a:xfrm rot="10800000">
            <a:off x="6313503" y="5264975"/>
            <a:ext cx="288894" cy="496460"/>
          </a:xfrm>
          <a:prstGeom prst="downArrow">
            <a:avLst/>
          </a:prstGeom>
          <a:solidFill>
            <a:srgbClr val="92D050"/>
          </a:solidFill>
          <a:ln w="127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lnSpc>
                <a:spcPct val="97000"/>
              </a:lnSpc>
              <a:defRPr/>
            </a:pPr>
            <a:endParaRPr lang="da-DK" sz="1013" dirty="0" err="1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23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202" y="1337310"/>
            <a:ext cx="3614166" cy="1110996"/>
          </a:xfrm>
        </p:spPr>
        <p:txBody>
          <a:bodyPr anchor="b">
            <a:normAutofit/>
          </a:bodyPr>
          <a:lstStyle/>
          <a:p>
            <a:r>
              <a:rPr lang="da-DK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Relationer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73201" y="2852927"/>
            <a:ext cx="4724964" cy="3378907"/>
          </a:xfrm>
        </p:spPr>
        <p:txBody>
          <a:bodyPr anchor="t">
            <a:normAutofit/>
          </a:bodyPr>
          <a:lstStyle/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Samspillet mellem pædagoger og børn – overordnet set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Forholdet mellem fokus på struktur eller børnene og deres udgangspunkter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Barnet som individ 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Anerkendelse/underkendelse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Sensitivitet, bekræftelse og </a:t>
            </a:r>
            <a:r>
              <a:rPr lang="da-DK" dirty="0" err="1">
                <a:solidFill>
                  <a:srgbClr val="002060"/>
                </a:solidFill>
              </a:rPr>
              <a:t>responsivitet</a:t>
            </a:r>
            <a:endParaRPr lang="da-DK" dirty="0">
              <a:solidFill>
                <a:srgbClr val="002060"/>
              </a:solidFill>
            </a:endParaRP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Ansigt til ansigt – fælles opmærksomhed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Hjælp til inddragelse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Kommunikation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Konflikter og konfliktløsning</a:t>
            </a:r>
          </a:p>
          <a:p>
            <a:endParaRPr lang="da-DK" sz="1125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198165" y="1685242"/>
            <a:ext cx="4094226" cy="3459620"/>
          </a:xfrm>
          <a:prstGeom prst="rect">
            <a:avLst/>
          </a:prstGeom>
          <a:noFill/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5687145E-318C-4D28-A9A6-2ECC8D15300D}" type="slidenum">
              <a:rPr lang="da-DK" smtClean="0"/>
              <a:pPr>
                <a:spcAft>
                  <a:spcPts val="450"/>
                </a:spcAft>
              </a:pPr>
              <a:t>6</a:t>
            </a:fld>
            <a:endParaRPr lang="da-DK"/>
          </a:p>
        </p:txBody>
      </p:sp>
      <p:sp>
        <p:nvSpPr>
          <p:cNvPr id="7" name="Nedadgående pil 6"/>
          <p:cNvSpPr/>
          <p:nvPr/>
        </p:nvSpPr>
        <p:spPr>
          <a:xfrm rot="18776409">
            <a:off x="5523007" y="1644577"/>
            <a:ext cx="288894" cy="496460"/>
          </a:xfrm>
          <a:prstGeom prst="downArrow">
            <a:avLst/>
          </a:prstGeom>
          <a:solidFill>
            <a:srgbClr val="92D050"/>
          </a:solidFill>
          <a:ln w="127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lnSpc>
                <a:spcPct val="97000"/>
              </a:lnSpc>
              <a:defRPr/>
            </a:pPr>
            <a:endParaRPr lang="da-DK" sz="1013" dirty="0" err="1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94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202" y="1337310"/>
            <a:ext cx="3614166" cy="1110996"/>
          </a:xfrm>
        </p:spPr>
        <p:txBody>
          <a:bodyPr anchor="b">
            <a:normAutofit fontScale="90000"/>
          </a:bodyPr>
          <a:lstStyle/>
          <a:p>
            <a:r>
              <a:rPr lang="da-DK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Leg og aktiviteter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473201" y="2682763"/>
            <a:ext cx="4844234" cy="3459619"/>
          </a:xfrm>
        </p:spPr>
        <p:txBody>
          <a:bodyPr anchor="t">
            <a:normAutofit/>
          </a:bodyPr>
          <a:lstStyle/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Mulighed for forskellige legeformer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Mulighed for fordybelse, intensitet  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       og fortsættelse af legen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Beskyttelse af legen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Hjælp til udvikling af legen</a:t>
            </a:r>
          </a:p>
          <a:p>
            <a:pPr marL="342900" lvl="2" indent="-342900">
              <a:lnSpc>
                <a:spcPct val="70000"/>
              </a:lnSpc>
              <a:spcBef>
                <a:spcPts val="750"/>
              </a:spcBef>
            </a:pPr>
            <a:r>
              <a:rPr lang="da-DK" dirty="0">
                <a:solidFill>
                  <a:srgbClr val="002060"/>
                </a:solidFill>
              </a:rPr>
              <a:t>Hjælp til børn med behov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4286" y="1699190"/>
            <a:ext cx="4094226" cy="3459620"/>
          </a:xfrm>
          <a:prstGeom prst="rect">
            <a:avLst/>
          </a:prstGeom>
          <a:noFill/>
        </p:spPr>
      </p:pic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</a:pPr>
            <a:fld id="{5687145E-318C-4D28-A9A6-2ECC8D15300D}" type="slidenum">
              <a:rPr lang="da-DK" smtClean="0"/>
              <a:pPr>
                <a:spcAft>
                  <a:spcPts val="450"/>
                </a:spcAft>
              </a:pPr>
              <a:t>7</a:t>
            </a:fld>
            <a:endParaRPr lang="da-DK"/>
          </a:p>
        </p:txBody>
      </p:sp>
      <p:sp>
        <p:nvSpPr>
          <p:cNvPr id="8" name="Nedadgående pil 7"/>
          <p:cNvSpPr/>
          <p:nvPr/>
        </p:nvSpPr>
        <p:spPr>
          <a:xfrm rot="3502856">
            <a:off x="7848903" y="1704105"/>
            <a:ext cx="288894" cy="496460"/>
          </a:xfrm>
          <a:prstGeom prst="downArrow">
            <a:avLst/>
          </a:prstGeom>
          <a:solidFill>
            <a:srgbClr val="92D050"/>
          </a:solidFill>
          <a:ln w="12700">
            <a:solidFill>
              <a:srgbClr val="92D05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lnSpc>
                <a:spcPct val="97000"/>
              </a:lnSpc>
              <a:defRPr/>
            </a:pPr>
            <a:endParaRPr lang="da-DK" sz="1013" dirty="0" err="1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405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0874" y="774395"/>
            <a:ext cx="7972425" cy="556109"/>
          </a:xfrm>
        </p:spPr>
        <p:txBody>
          <a:bodyPr/>
          <a:lstStyle/>
          <a:p>
            <a:r>
              <a:rPr lang="da-DK" dirty="0"/>
              <a:t>Kobling til pædagogisk læreplan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874" y="1598145"/>
            <a:ext cx="2902202" cy="271149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6765" t="3438" r="15130"/>
          <a:stretch/>
        </p:blipFill>
        <p:spPr bwMode="auto">
          <a:xfrm>
            <a:off x="2987644" y="1618971"/>
            <a:ext cx="2573448" cy="266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felt 5"/>
          <p:cNvSpPr txBox="1"/>
          <p:nvPr/>
        </p:nvSpPr>
        <p:spPr>
          <a:xfrm>
            <a:off x="5751787" y="1723097"/>
            <a:ext cx="32962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dirty="0"/>
              <a:t>Samme bagvedliggende forskning</a:t>
            </a:r>
          </a:p>
          <a:p>
            <a:endParaRPr lang="da-DK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dirty="0"/>
              <a:t>KIDS kan benyttes som et redskab til evaluering af arbejdet med den pædagogiske læreplan</a:t>
            </a:r>
          </a:p>
          <a:p>
            <a:endParaRPr lang="da-DK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a-DK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da-DK" dirty="0"/>
          </a:p>
          <a:p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A0EDD0F8-78C9-4F19-B504-89E3FFCEA7AA}"/>
              </a:ext>
            </a:extLst>
          </p:cNvPr>
          <p:cNvSpPr txBox="1"/>
          <p:nvPr/>
        </p:nvSpPr>
        <p:spPr>
          <a:xfrm>
            <a:off x="375437" y="4774555"/>
            <a:ext cx="797242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2060"/>
                </a:solidFill>
              </a:rPr>
              <a:t>Det pædagogiske tilsyn følger den </a:t>
            </a:r>
            <a:r>
              <a:rPr lang="da-DK" dirty="0" err="1">
                <a:solidFill>
                  <a:srgbClr val="002060"/>
                </a:solidFill>
              </a:rPr>
              <a:t>to-årige</a:t>
            </a:r>
            <a:r>
              <a:rPr lang="da-DK" dirty="0">
                <a:solidFill>
                  <a:srgbClr val="002060"/>
                </a:solidFill>
              </a:rPr>
              <a:t> </a:t>
            </a:r>
            <a:r>
              <a:rPr lang="da-DK" dirty="0" err="1">
                <a:solidFill>
                  <a:srgbClr val="002060"/>
                </a:solidFill>
              </a:rPr>
              <a:t>kadance</a:t>
            </a:r>
            <a:r>
              <a:rPr lang="da-DK" dirty="0">
                <a:solidFill>
                  <a:srgbClr val="002060"/>
                </a:solidFill>
              </a:rPr>
              <a:t> fra pædagogisk læreplan (Læringsledelse)</a:t>
            </a:r>
          </a:p>
          <a:p>
            <a:r>
              <a:rPr lang="da-DK" dirty="0">
                <a:solidFill>
                  <a:srgbClr val="002060"/>
                </a:solidFill>
              </a:rPr>
              <a:t>Opmærksomheder fra det pædagogisk tilsyn bæres  med ind i justeringen af den pædagogiske læreplan i sommeren 2022. </a:t>
            </a:r>
          </a:p>
          <a:p>
            <a:r>
              <a:rPr lang="da-DK" dirty="0">
                <a:solidFill>
                  <a:srgbClr val="002060"/>
                </a:solidFill>
              </a:rPr>
              <a:t>Det pædagogiske tilsyn påbegyndes i efteråret 2021 og alle børnehuse og legestuegrupper vil have fået foretaget pædagogisk tilsyn i slut forår 2022.</a:t>
            </a:r>
          </a:p>
        </p:txBody>
      </p:sp>
    </p:spTree>
    <p:extLst>
      <p:ext uri="{BB962C8B-B14F-4D97-AF65-F5344CB8AC3E}">
        <p14:creationId xmlns:p14="http://schemas.microsoft.com/office/powerpoint/2010/main" val="337755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38" y="1436857"/>
            <a:ext cx="7202119" cy="4833315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F1AB2A2-10FB-429E-A6B8-4023D40EBEAC}"/>
              </a:ext>
            </a:extLst>
          </p:cNvPr>
          <p:cNvSpPr txBox="1"/>
          <p:nvPr/>
        </p:nvSpPr>
        <p:spPr>
          <a:xfrm>
            <a:off x="757749" y="367748"/>
            <a:ext cx="596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Pædagogisk tilsynsforløb i dagplejen</a:t>
            </a:r>
          </a:p>
        </p:txBody>
      </p:sp>
    </p:spTree>
    <p:extLst>
      <p:ext uri="{BB962C8B-B14F-4D97-AF65-F5344CB8AC3E}">
        <p14:creationId xmlns:p14="http://schemas.microsoft.com/office/powerpoint/2010/main" val="191971648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tema 1">
      <a:dk1>
        <a:srgbClr val="000000"/>
      </a:dk1>
      <a:lt1>
        <a:srgbClr val="FFFFFF"/>
      </a:lt1>
      <a:dk2>
        <a:srgbClr val="000000"/>
      </a:dk2>
      <a:lt2>
        <a:srgbClr val="164C5F"/>
      </a:lt2>
      <a:accent1>
        <a:srgbClr val="0078BB"/>
      </a:accent1>
      <a:accent2>
        <a:srgbClr val="B2C323"/>
      </a:accent2>
      <a:accent3>
        <a:srgbClr val="FFFFFF"/>
      </a:accent3>
      <a:accent4>
        <a:srgbClr val="000000"/>
      </a:accent4>
      <a:accent5>
        <a:srgbClr val="AABEDA"/>
      </a:accent5>
      <a:accent6>
        <a:srgbClr val="A1B01F"/>
      </a:accent6>
      <a:hlink>
        <a:srgbClr val="B0000C"/>
      </a:hlink>
      <a:folHlink>
        <a:srgbClr val="C39400"/>
      </a:folHlink>
    </a:clrScheme>
    <a:fontScheme name="Kontor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164C5F"/>
        </a:lt2>
        <a:accent1>
          <a:srgbClr val="0078BB"/>
        </a:accent1>
        <a:accent2>
          <a:srgbClr val="B2C323"/>
        </a:accent2>
        <a:accent3>
          <a:srgbClr val="FFFFFF"/>
        </a:accent3>
        <a:accent4>
          <a:srgbClr val="000000"/>
        </a:accent4>
        <a:accent5>
          <a:srgbClr val="AABEDA"/>
        </a:accent5>
        <a:accent6>
          <a:srgbClr val="A1B01F"/>
        </a:accent6>
        <a:hlink>
          <a:srgbClr val="B0000C"/>
        </a:hlink>
        <a:folHlink>
          <a:srgbClr val="C39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</Template>
  <TotalTime>2628</TotalTime>
  <Words>475</Words>
  <Application>Microsoft Office PowerPoint</Application>
  <PresentationFormat>Skærmshow (4:3)</PresentationFormat>
  <Paragraphs>75</Paragraphs>
  <Slides>9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1" baseType="lpstr">
      <vt:lpstr>Arial</vt:lpstr>
      <vt:lpstr>Kontortema</vt:lpstr>
      <vt:lpstr>    Pædagogisk tilsyn i dagplejen </vt:lpstr>
      <vt:lpstr>Den politiske beslutning i Svendborg</vt:lpstr>
      <vt:lpstr>PowerPoint-præsentation</vt:lpstr>
      <vt:lpstr>Fysiske omgivelser inde</vt:lpstr>
      <vt:lpstr>Fysiske omgivelser - ude</vt:lpstr>
      <vt:lpstr>Relationer</vt:lpstr>
      <vt:lpstr>Leg og aktiviteter</vt:lpstr>
      <vt:lpstr>Kobling til pædagogisk læreplan</vt:lpstr>
      <vt:lpstr>PowerPoint-præsentation</vt:lpstr>
    </vt:vector>
  </TitlesOfParts>
  <Company>Bysted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Procesplan for tilsyn 2021</dc:title>
  <dc:creator>Lotte Tangaa Tjalve</dc:creator>
  <cp:lastModifiedBy>Hanne Ebbesen</cp:lastModifiedBy>
  <cp:revision>288</cp:revision>
  <cp:lastPrinted>2021-04-21T13:09:59Z</cp:lastPrinted>
  <dcterms:created xsi:type="dcterms:W3CDTF">2020-12-08T11:21:30Z</dcterms:created>
  <dcterms:modified xsi:type="dcterms:W3CDTF">2021-08-20T10:31:49Z</dcterms:modified>
</cp:coreProperties>
</file>